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8" r:id="rId2"/>
    <p:sldId id="272" r:id="rId3"/>
    <p:sldId id="273" r:id="rId4"/>
    <p:sldId id="274" r:id="rId5"/>
    <p:sldId id="275" r:id="rId6"/>
    <p:sldId id="276" r:id="rId7"/>
  </p:sldIdLst>
  <p:sldSz cx="7561263" cy="10693400"/>
  <p:notesSz cx="6808788" cy="9940925"/>
  <p:defaultTextStyle>
    <a:defPPr>
      <a:defRPr lang="ru-RU"/>
    </a:defPPr>
    <a:lvl1pPr marL="0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36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872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08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744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179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616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052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487" algn="l" defTabSz="10428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99FF"/>
    <a:srgbClr val="820000"/>
    <a:srgbClr val="700000"/>
    <a:srgbClr val="0033CC"/>
    <a:srgbClr val="0000FF"/>
    <a:srgbClr val="00589A"/>
    <a:srgbClr val="E4EDF8"/>
    <a:srgbClr val="2A54A8"/>
    <a:srgbClr val="ADB0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81" autoAdjust="0"/>
    <p:restoredTop sz="94872" autoAdjust="0"/>
  </p:normalViewPr>
  <p:slideViewPr>
    <p:cSldViewPr showGuides="1">
      <p:cViewPr>
        <p:scale>
          <a:sx n="90" d="100"/>
          <a:sy n="90" d="100"/>
        </p:scale>
        <p:origin x="-1666" y="-5"/>
      </p:cViewPr>
      <p:guideLst>
        <p:guide orient="horz" pos="3369"/>
        <p:guide orient="horz" pos="1578"/>
        <p:guide orient="horz" pos="492"/>
        <p:guide orient="horz" pos="6322"/>
        <p:guide pos="2382"/>
        <p:guide pos="585"/>
        <p:guide pos="1290"/>
        <p:guide pos="4250"/>
        <p:guide pos="4566"/>
        <p:guide pos="4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0796" cy="496406"/>
          </a:xfrm>
          <a:prstGeom prst="rect">
            <a:avLst/>
          </a:prstGeom>
        </p:spPr>
        <p:txBody>
          <a:bodyPr vert="horz" lIns="92253" tIns="46126" rIns="92253" bIns="4612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390" y="1"/>
            <a:ext cx="2950796" cy="496406"/>
          </a:xfrm>
          <a:prstGeom prst="rect">
            <a:avLst/>
          </a:prstGeom>
        </p:spPr>
        <p:txBody>
          <a:bodyPr vert="horz" lIns="92253" tIns="46126" rIns="92253" bIns="46126" rtlCol="0"/>
          <a:lstStyle>
            <a:lvl1pPr algn="r">
              <a:defRPr sz="1200"/>
            </a:lvl1pPr>
          </a:lstStyle>
          <a:p>
            <a:fld id="{1A1732C3-99C8-457F-8F7D-B3632B620C48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920"/>
            <a:ext cx="2950796" cy="496406"/>
          </a:xfrm>
          <a:prstGeom prst="rect">
            <a:avLst/>
          </a:prstGeom>
        </p:spPr>
        <p:txBody>
          <a:bodyPr vert="horz" lIns="92253" tIns="46126" rIns="92253" bIns="4612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390" y="9442920"/>
            <a:ext cx="2950796" cy="496406"/>
          </a:xfrm>
          <a:prstGeom prst="rect">
            <a:avLst/>
          </a:prstGeom>
        </p:spPr>
        <p:txBody>
          <a:bodyPr vert="horz" lIns="92253" tIns="46126" rIns="92253" bIns="46126" rtlCol="0" anchor="b"/>
          <a:lstStyle>
            <a:lvl1pPr algn="r">
              <a:defRPr sz="1200"/>
            </a:lvl1pPr>
          </a:lstStyle>
          <a:p>
            <a:fld id="{B0285CD8-0605-464A-BE00-F5FB43751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44523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50475" cy="497046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9" y="1"/>
            <a:ext cx="2950475" cy="497046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12.03.2024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5975" y="746125"/>
            <a:ext cx="26368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55" tIns="46227" rIns="92455" bIns="4622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3"/>
            <a:ext cx="5447030" cy="4473416"/>
          </a:xfrm>
          <a:prstGeom prst="rect">
            <a:avLst/>
          </a:prstGeom>
        </p:spPr>
        <p:txBody>
          <a:bodyPr vert="horz" lIns="92455" tIns="46227" rIns="92455" bIns="4622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2154"/>
            <a:ext cx="2950475" cy="497046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9" y="9442154"/>
            <a:ext cx="2950475" cy="497046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34752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1042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436" algn="l" defTabSz="1042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872" algn="l" defTabSz="1042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308" algn="l" defTabSz="1042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744" algn="l" defTabSz="1042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179" algn="l" defTabSz="1042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616" algn="l" defTabSz="1042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052" algn="l" defTabSz="1042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1487" algn="l" defTabSz="104287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543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543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543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543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543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123" y="736"/>
            <a:ext cx="7560140" cy="106926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67095" y="5244865"/>
            <a:ext cx="6427074" cy="2292150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134190" y="7587097"/>
            <a:ext cx="5292884" cy="2732758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1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1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700"/>
            </a:lvl1pPr>
            <a:lvl2pPr marL="521436" indent="0">
              <a:buNone/>
              <a:defRPr sz="3200"/>
            </a:lvl2pPr>
            <a:lvl3pPr marL="1042872" indent="0">
              <a:buNone/>
              <a:defRPr sz="2700"/>
            </a:lvl3pPr>
            <a:lvl4pPr marL="1564308" indent="0">
              <a:buNone/>
              <a:defRPr sz="2300"/>
            </a:lvl4pPr>
            <a:lvl5pPr marL="2085744" indent="0">
              <a:buNone/>
              <a:defRPr sz="2300"/>
            </a:lvl5pPr>
            <a:lvl6pPr marL="2607179" indent="0">
              <a:buNone/>
              <a:defRPr sz="2300"/>
            </a:lvl6pPr>
            <a:lvl7pPr marL="3128616" indent="0">
              <a:buNone/>
              <a:defRPr sz="2300"/>
            </a:lvl7pPr>
            <a:lvl8pPr marL="3650052" indent="0">
              <a:buNone/>
              <a:defRPr sz="2300"/>
            </a:lvl8pPr>
            <a:lvl9pPr marL="4171487" indent="0">
              <a:buNone/>
              <a:defRPr sz="23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600"/>
            </a:lvl1pPr>
            <a:lvl2pPr marL="521436" indent="0">
              <a:buNone/>
              <a:defRPr sz="1400"/>
            </a:lvl2pPr>
            <a:lvl3pPr marL="1042872" indent="0">
              <a:buNone/>
              <a:defRPr sz="1100"/>
            </a:lvl3pPr>
            <a:lvl4pPr marL="1564308" indent="0">
              <a:buNone/>
              <a:defRPr sz="1000"/>
            </a:lvl4pPr>
            <a:lvl5pPr marL="2085744" indent="0">
              <a:buNone/>
              <a:defRPr sz="1000"/>
            </a:lvl5pPr>
            <a:lvl6pPr marL="2607179" indent="0">
              <a:buNone/>
              <a:defRPr sz="1000"/>
            </a:lvl6pPr>
            <a:lvl7pPr marL="3128616" indent="0">
              <a:buNone/>
              <a:defRPr sz="1000"/>
            </a:lvl7pPr>
            <a:lvl8pPr marL="3650052" indent="0">
              <a:buNone/>
              <a:defRPr sz="1000"/>
            </a:lvl8pPr>
            <a:lvl9pPr marL="417148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11321" y="472787"/>
            <a:ext cx="1988770" cy="100597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387" y="472787"/>
            <a:ext cx="5842913" cy="100597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33183"/>
            <a:ext cx="6805137" cy="177728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78063" y="2495127"/>
            <a:ext cx="6805137" cy="7059625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78063" y="9737927"/>
            <a:ext cx="1765608" cy="74507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3433" y="9737927"/>
            <a:ext cx="2394400" cy="74507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417594" y="9737927"/>
            <a:ext cx="1765607" cy="74507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2836C-1413-4529-A57F-15CCE6627A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123" y="2984"/>
            <a:ext cx="7560141" cy="1068968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0246" y="2505531"/>
            <a:ext cx="6053549" cy="7530057"/>
          </a:xfrm>
        </p:spPr>
        <p:txBody>
          <a:bodyPr/>
          <a:lstStyle>
            <a:lvl1pPr marL="363474" indent="0">
              <a:buFontTx/>
              <a:buNone/>
              <a:defRPr b="1">
                <a:latin typeface="+mj-lt"/>
              </a:defRPr>
            </a:lvl1pPr>
            <a:lvl2pPr marL="360299" indent="3175">
              <a:defRPr>
                <a:latin typeface="+mj-lt"/>
              </a:defRPr>
            </a:lvl2pPr>
            <a:lvl3pPr marL="628539" indent="-260304">
              <a:tabLst/>
              <a:defRPr>
                <a:latin typeface="+mj-lt"/>
              </a:defRPr>
            </a:lvl3pPr>
            <a:lvl4pPr marL="0" indent="360299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900796" y="7994442"/>
            <a:ext cx="763749" cy="587612"/>
          </a:xfrm>
          <a:prstGeom prst="rect">
            <a:avLst/>
          </a:prstGeom>
          <a:noFill/>
        </p:spPr>
        <p:txBody>
          <a:bodyPr wrap="square" lIns="91424" tIns="45712" rIns="91424" bIns="45712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80245" y="781298"/>
            <a:ext cx="6067196" cy="1724233"/>
          </a:xfrm>
        </p:spPr>
        <p:txBody>
          <a:bodyPr/>
          <a:lstStyle>
            <a:lvl1pPr marL="0" marR="0" indent="0" defTabSz="104287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287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736"/>
            <a:ext cx="7560141" cy="1068968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0246" y="2505531"/>
            <a:ext cx="6053549" cy="7530057"/>
          </a:xfrm>
        </p:spPr>
        <p:txBody>
          <a:bodyPr/>
          <a:lstStyle>
            <a:lvl1pPr marL="363474" indent="0">
              <a:buFontTx/>
              <a:buNone/>
              <a:defRPr b="1">
                <a:latin typeface="+mj-lt"/>
              </a:defRPr>
            </a:lvl1pPr>
            <a:lvl2pPr marL="363474" indent="0">
              <a:defRPr>
                <a:latin typeface="+mj-lt"/>
              </a:defRPr>
            </a:lvl2pPr>
            <a:lvl3pPr marL="628539" indent="-260304">
              <a:defRPr>
                <a:latin typeface="+mj-lt"/>
              </a:defRPr>
            </a:lvl3pPr>
            <a:lvl4pPr marL="0" indent="360299">
              <a:defRPr>
                <a:latin typeface="+mj-lt"/>
              </a:defRPr>
            </a:lvl4pPr>
            <a:lvl5pPr marL="143484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679659" y="781298"/>
            <a:ext cx="6067782" cy="1724233"/>
          </a:xfrm>
        </p:spPr>
        <p:txBody>
          <a:bodyPr/>
          <a:lstStyle>
            <a:lvl1pPr marL="0" marR="0" indent="0" defTabSz="104287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287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2"/>
            <a:ext cx="7560141" cy="1068968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246" y="1578760"/>
            <a:ext cx="6053549" cy="3156922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0246" y="5347822"/>
            <a:ext cx="6053549" cy="4687764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43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87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3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7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1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6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0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14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123" y="2984"/>
            <a:ext cx="7560141" cy="1068968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245" y="781295"/>
            <a:ext cx="6067196" cy="1724235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0245" y="2505529"/>
            <a:ext cx="2994045" cy="732196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33440" y="2505529"/>
            <a:ext cx="3014001" cy="732196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244" y="781294"/>
            <a:ext cx="6502956" cy="172423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0245" y="2505529"/>
            <a:ext cx="3038689" cy="8856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6" indent="0">
              <a:buNone/>
              <a:defRPr sz="2300" b="1"/>
            </a:lvl2pPr>
            <a:lvl3pPr marL="1042872" indent="0">
              <a:buNone/>
              <a:defRPr sz="2100" b="1"/>
            </a:lvl3pPr>
            <a:lvl4pPr marL="1564308" indent="0">
              <a:buNone/>
              <a:defRPr sz="1800" b="1"/>
            </a:lvl4pPr>
            <a:lvl5pPr marL="2085744" indent="0">
              <a:buNone/>
              <a:defRPr sz="1800" b="1"/>
            </a:lvl5pPr>
            <a:lvl6pPr marL="2607179" indent="0">
              <a:buNone/>
              <a:defRPr sz="1800" b="1"/>
            </a:lvl6pPr>
            <a:lvl7pPr marL="3128616" indent="0">
              <a:buNone/>
              <a:defRPr sz="1800" b="1"/>
            </a:lvl7pPr>
            <a:lvl8pPr marL="3650052" indent="0">
              <a:buNone/>
              <a:defRPr sz="1800" b="1"/>
            </a:lvl8pPr>
            <a:lvl9pPr marL="4171487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0245" y="3391195"/>
            <a:ext cx="3038689" cy="664439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780633" y="2505529"/>
            <a:ext cx="2966808" cy="8856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6" indent="0">
              <a:buNone/>
              <a:defRPr sz="2300" b="1"/>
            </a:lvl2pPr>
            <a:lvl3pPr marL="1042872" indent="0">
              <a:buNone/>
              <a:defRPr sz="2100" b="1"/>
            </a:lvl3pPr>
            <a:lvl4pPr marL="1564308" indent="0">
              <a:buNone/>
              <a:defRPr sz="1800" b="1"/>
            </a:lvl4pPr>
            <a:lvl5pPr marL="2085744" indent="0">
              <a:buNone/>
              <a:defRPr sz="1800" b="1"/>
            </a:lvl5pPr>
            <a:lvl6pPr marL="2607179" indent="0">
              <a:buNone/>
              <a:defRPr sz="1800" b="1"/>
            </a:lvl6pPr>
            <a:lvl7pPr marL="3128616" indent="0">
              <a:buNone/>
              <a:defRPr sz="1800" b="1"/>
            </a:lvl7pPr>
            <a:lvl8pPr marL="3650052" indent="0">
              <a:buNone/>
              <a:defRPr sz="1800" b="1"/>
            </a:lvl8pPr>
            <a:lvl9pPr marL="4171487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780633" y="3411812"/>
            <a:ext cx="2966808" cy="662377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123" y="2984"/>
            <a:ext cx="7560141" cy="1068968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245" y="781295"/>
            <a:ext cx="6502956" cy="1724235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773257" y="9156892"/>
            <a:ext cx="469212" cy="1018362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5" y="425755"/>
            <a:ext cx="2487603" cy="181193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25757"/>
            <a:ext cx="4226956" cy="9126520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5" y="2237694"/>
            <a:ext cx="2487603" cy="7314583"/>
          </a:xfrm>
        </p:spPr>
        <p:txBody>
          <a:bodyPr/>
          <a:lstStyle>
            <a:lvl1pPr marL="0" indent="0">
              <a:buNone/>
              <a:defRPr sz="1600"/>
            </a:lvl1pPr>
            <a:lvl2pPr marL="521436" indent="0">
              <a:buNone/>
              <a:defRPr sz="1400"/>
            </a:lvl2pPr>
            <a:lvl3pPr marL="1042872" indent="0">
              <a:buNone/>
              <a:defRPr sz="1100"/>
            </a:lvl3pPr>
            <a:lvl4pPr marL="1564308" indent="0">
              <a:buNone/>
              <a:defRPr sz="1000"/>
            </a:lvl4pPr>
            <a:lvl5pPr marL="2085744" indent="0">
              <a:buNone/>
              <a:defRPr sz="1000"/>
            </a:lvl5pPr>
            <a:lvl6pPr marL="2607179" indent="0">
              <a:buNone/>
              <a:defRPr sz="1000"/>
            </a:lvl6pPr>
            <a:lvl7pPr marL="3128616" indent="0">
              <a:buNone/>
              <a:defRPr sz="1000"/>
            </a:lvl7pPr>
            <a:lvl8pPr marL="3650052" indent="0">
              <a:buNone/>
              <a:defRPr sz="1000"/>
            </a:lvl8pPr>
            <a:lvl9pPr marL="417148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721" y="764071"/>
            <a:ext cx="6072720" cy="1731216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4721" y="2495127"/>
            <a:ext cx="6072720" cy="7540459"/>
          </a:xfrm>
          <a:prstGeom prst="rect">
            <a:avLst/>
          </a:prstGeom>
        </p:spPr>
        <p:txBody>
          <a:bodyPr vert="horz" lIns="104287" tIns="52144" rIns="104287" bIns="52144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4" y="9911200"/>
            <a:ext cx="1764295" cy="569324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3" y="9911200"/>
            <a:ext cx="2394400" cy="569324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883265" y="9420147"/>
            <a:ext cx="512445" cy="985193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2" r:id="rId13"/>
  </p:sldLayoutIdLst>
  <p:hf hdr="0" ftr="0" dt="0"/>
  <p:txStyles>
    <p:titleStyle>
      <a:lvl1pPr algn="l" defTabSz="1042872" rtl="0" eaLnBrk="1" latinLnBrk="0" hangingPunct="1">
        <a:lnSpc>
          <a:spcPts val="5199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3474" indent="0" algn="l" defTabSz="1042872" rtl="0" eaLnBrk="1" latinLnBrk="0" hangingPunct="1">
        <a:spcBef>
          <a:spcPct val="20000"/>
        </a:spcBef>
        <a:buFont typeface="+mj-lt"/>
        <a:buNone/>
        <a:defRPr sz="37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3474" indent="0" algn="l" defTabSz="1042872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2663" indent="-260304" algn="l" defTabSz="1042872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60299" algn="just" defTabSz="1042872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4847" indent="0" algn="l" defTabSz="1042872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7898" indent="-260718" algn="l" defTabSz="104287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3" indent="-260718" algn="l" defTabSz="104287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0" indent="-260718" algn="l" defTabSz="104287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06" indent="-260718" algn="l" defTabSz="104287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287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6" algn="l" defTabSz="104287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2" algn="l" defTabSz="104287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08" algn="l" defTabSz="104287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4" algn="l" defTabSz="104287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79" algn="l" defTabSz="104287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16" algn="l" defTabSz="104287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2" algn="l" defTabSz="104287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87" algn="l" defTabSz="104287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1026" name="Picture 2" descr="C:\Users\5200-01-527\Desktop\НДФЛ\Новая папка\экофон 20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61263" cy="10693400"/>
          </a:xfrm>
          <a:prstGeom prst="rect">
            <a:avLst/>
          </a:prstGeom>
          <a:noFill/>
          <a:extLst/>
        </p:spPr>
      </p:pic>
      <p:pic>
        <p:nvPicPr>
          <p:cNvPr id="4" name="Picture 3" descr="C:\Users\5200-01-527\Desktop\ЛОГОТИП С КРАСНЫМ ЩИТОМ CMYK_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55" y="234132"/>
            <a:ext cx="864096" cy="900305"/>
          </a:xfrm>
          <a:prstGeom prst="rect">
            <a:avLst/>
          </a:prstGeom>
          <a:noFill/>
          <a:effectLst>
            <a:glow rad="25400"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2359" y="263323"/>
            <a:ext cx="5418572" cy="824288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УПРАВЛЕНИЕ ФЕДЕРАЛЬНОЙ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 </a:t>
            </a:r>
            <a:r>
              <a:rPr lang="ru-RU" sz="18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rPr>
              <a:t>НАЛОГОВОЙ СЛУЖБЫ</a:t>
            </a:r>
          </a:p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ПО</a:t>
            </a:r>
            <a:r>
              <a:rPr kumimoji="0" lang="ru-RU" sz="1800" b="1" i="0" u="none" strike="noStrike" kern="1200" cap="none" spc="0" normalizeH="0" noProof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 КАРАЧАЕВО-ЧЕРКЕССКОЙ РЕСПУБЛИКЕ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670" y="1490848"/>
            <a:ext cx="7005199" cy="1839628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algn="ctr" defTabSz="1043056">
              <a:spcBef>
                <a:spcPct val="0"/>
              </a:spcBef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Заполняем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налоговую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декларацию </a:t>
            </a:r>
          </a:p>
          <a:p>
            <a:pPr algn="ctr" defTabSz="1043056">
              <a:spcBef>
                <a:spcPct val="0"/>
              </a:spcBef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о доходах по форме 3-НДФЛ</a:t>
            </a:r>
          </a:p>
          <a:p>
            <a:pPr algn="ctr" defTabSz="1043056">
              <a:spcBef>
                <a:spcPct val="0"/>
              </a:spcBef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в ПО «Декларация 2023»</a:t>
            </a:r>
          </a:p>
          <a:p>
            <a:pPr algn="ctr" defTabSz="1043056">
              <a:spcBef>
                <a:spcPct val="0"/>
              </a:spcBef>
            </a:pP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0058" y="4904437"/>
            <a:ext cx="7005199" cy="1361428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algn="ctr" defTabSz="1043056">
              <a:spcBef>
                <a:spcPct val="0"/>
              </a:spcBef>
            </a:pP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1" t="-106" r="8311" b="-632"/>
          <a:stretch/>
        </p:blipFill>
        <p:spPr bwMode="auto">
          <a:xfrm>
            <a:off x="-16618" y="1361878"/>
            <a:ext cx="7577881" cy="9331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-16619" y="1361878"/>
            <a:ext cx="7645620" cy="1839628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>
            <a:defPPr>
              <a:defRPr lang="ru-RU"/>
            </a:defPPr>
            <a:lvl1pPr algn="ctr" defTabSz="1043056">
              <a:spcBef>
                <a:spcPct val="0"/>
              </a:spcBef>
              <a:defRPr sz="4400" b="1">
                <a:solidFill>
                  <a:srgbClr val="00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/>
              </a:rPr>
              <a:t>Заполняем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декларацию о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/>
              </a:rPr>
              <a:t>доходах </a:t>
            </a:r>
            <a:endParaRPr lang="ru-RU" sz="3200" dirty="0" smtClean="0">
              <a:solidFill>
                <a:schemeClr val="accent6">
                  <a:lumMod val="50000"/>
                </a:schemeClr>
              </a:solidFill>
              <a:effectLst/>
            </a:endParaRP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по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/>
              </a:rPr>
              <a:t>форме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/>
              </a:rPr>
              <a:t>3-НДФЛ в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/>
              </a:rPr>
              <a:t>ПО «Декларация 2023»</a:t>
            </a:r>
          </a:p>
          <a:p>
            <a:endParaRPr lang="ru-RU" sz="3200" dirty="0">
              <a:effectLst/>
            </a:endParaRPr>
          </a:p>
        </p:txBody>
      </p:sp>
      <p:pic>
        <p:nvPicPr>
          <p:cNvPr id="14" name="Picture 2" descr="C:\Users\5200-01-527\Desktop\Дорожная карта 3-НДФЛ\Инструкция\Декларация 202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27" y="9242398"/>
            <a:ext cx="1072800" cy="10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95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D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5200-01-527\Desktop\НДФЛ\Новая папка\экофон 2023.jp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12383" cy="10693400"/>
          </a:xfrm>
          <a:prstGeom prst="rect">
            <a:avLst/>
          </a:prstGeom>
          <a:noFill/>
          <a:extLst/>
        </p:spPr>
      </p:pic>
      <p:sp>
        <p:nvSpPr>
          <p:cNvPr id="10" name="Прямоугольник 9"/>
          <p:cNvSpPr/>
          <p:nvPr/>
        </p:nvSpPr>
        <p:spPr>
          <a:xfrm>
            <a:off x="900311" y="431836"/>
            <a:ext cx="64087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 defTabSz="1043056">
              <a:spcBef>
                <a:spcPct val="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Скачать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«Декларация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3»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на официальном сайте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ФНС России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nalog.gov.ru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«Программные средства»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гостевых компьютерах в инспекциях.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 defTabSz="1043056">
              <a:spcBef>
                <a:spcPct val="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запуска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после ее установки, необходимо выбрать соответствующую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пиктограмму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рабочем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столе   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в меню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Пуск –     Декларация 20</a:t>
            </a:r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00309" y="5490716"/>
            <a:ext cx="640871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 defTabSz="1043056">
              <a:spcBef>
                <a:spcPct val="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«Задание условий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поле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«Общая информация»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инспекцию по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месту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постоянной регистрации, указанной в паспорте, нажав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кнопку   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  <a:p>
            <a:pPr indent="177800" algn="just" defTabSz="1043056">
              <a:spcBef>
                <a:spcPct val="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случае, если Вы подаете декларацию в первый раз, в поле 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«Номер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корректировки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указывается 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«0»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 defTabSz="1043056">
              <a:spcBef>
                <a:spcPct val="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вы подаете уточненную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декларацию,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в данном поле нужно указать номер корректировки –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и 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т.д. </a:t>
            </a:r>
            <a:endParaRPr lang="ru-RU" sz="15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 defTabSz="1043056">
              <a:spcBef>
                <a:spcPct val="0"/>
              </a:spcBef>
            </a:pPr>
            <a:r>
              <a:rPr lang="ru-RU" sz="15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5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составлении уточнённой </a:t>
            </a:r>
            <a:r>
              <a:rPr lang="ru-RU" sz="15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налоговой декларации </a:t>
            </a:r>
            <a:r>
              <a:rPr lang="ru-RU" sz="15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указывать </a:t>
            </a:r>
            <a:r>
              <a:rPr lang="ru-RU" sz="1500" b="1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данные, которые были отражены в первичной декларации.</a:t>
            </a:r>
            <a:endParaRPr lang="ru-RU" sz="1500" b="1" i="1" dirty="0" smtClean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 defTabSz="1043056">
              <a:spcBef>
                <a:spcPct val="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 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«Признак налогоплательщика»</a:t>
            </a:r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указывается 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«Иное ф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изическое 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лицо»</a:t>
            </a:r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77800" algn="just" defTabSz="1043056">
              <a:spcBef>
                <a:spcPct val="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 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«Имеются доходы»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умолчанию отмечен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«Учитываемые «справками о доходах физического лица», доходы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договорам гражданско-правового характера, авторским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вознаграждениям</a:t>
            </a:r>
            <a:r>
              <a:rPr lang="ru-RU" sz="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от продажи имущества и др.»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дополняется в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отсутствия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доходов.</a:t>
            </a:r>
          </a:p>
          <a:p>
            <a:pPr indent="177800" algn="just" defTabSz="1043056">
              <a:spcBef>
                <a:spcPct val="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поле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«Данные заявления»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отметить пункт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«Сформировать заявление о возврате налога в рамках декларации»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120" y="1314252"/>
            <a:ext cx="387923" cy="497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6" t="37069" r="39291" b="60641"/>
          <a:stretch/>
        </p:blipFill>
        <p:spPr bwMode="auto">
          <a:xfrm>
            <a:off x="2987745" y="6038974"/>
            <a:ext cx="182880" cy="163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63259" y="10160632"/>
            <a:ext cx="469212" cy="508074"/>
          </a:xfrm>
        </p:spPr>
        <p:txBody>
          <a:bodyPr>
            <a:normAutofit/>
          </a:bodyPr>
          <a:lstStyle/>
          <a:p>
            <a:fld id="{E20E89E6-FE54-4E13-859C-1FA908D70D39}" type="slidenum">
              <a:rPr lang="ru-RU" sz="180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</a:t>
            </a:fld>
            <a:endParaRPr lang="ru-RU" sz="2000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0" t="17925" r="24104" b="18923"/>
          <a:stretch/>
        </p:blipFill>
        <p:spPr bwMode="auto">
          <a:xfrm>
            <a:off x="1836415" y="1967409"/>
            <a:ext cx="4937214" cy="338400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4368" y="9667180"/>
            <a:ext cx="59046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043056">
              <a:spcBef>
                <a:spcPct val="0"/>
              </a:spcBef>
            </a:pPr>
            <a:r>
              <a:rPr lang="ru-RU" sz="15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информации о реквизитах для перечисления денежных средств позволяет ускорить процесс возврата.</a:t>
            </a:r>
            <a:endParaRPr lang="ru-RU" sz="15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11" y="9720631"/>
            <a:ext cx="528906" cy="528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87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5200-01-527\Desktop\НДФЛ\Новая папка\экофон 2023.jp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12383" cy="10693400"/>
          </a:xfrm>
          <a:prstGeom prst="rect">
            <a:avLst/>
          </a:prstGeom>
          <a:noFill/>
          <a:extLst/>
        </p:spPr>
      </p:pic>
      <p:sp>
        <p:nvSpPr>
          <p:cNvPr id="11" name="TextBox 10"/>
          <p:cNvSpPr txBox="1"/>
          <p:nvPr/>
        </p:nvSpPr>
        <p:spPr>
          <a:xfrm>
            <a:off x="900311" y="375944"/>
            <a:ext cx="6192689" cy="36004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indent="174625" defTabSz="1043056">
              <a:spcBef>
                <a:spcPct val="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переходим в раздел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«Сведения о декларанте»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sz="150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5997" y="5582582"/>
            <a:ext cx="640871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defTabSz="1043056">
              <a:spcBef>
                <a:spcPct val="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его заполнения переходим в раздел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«Доходы, полученные в РФ»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5997" y="9503586"/>
            <a:ext cx="666095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7313" defTabSz="1043056">
              <a:spcBef>
                <a:spcPct val="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Добавляем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«Источник выплат»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помощи кнопки. Отредактировать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удалить источник выплаты возможно при помощи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кнопок       ,       и       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6100" defTabSz="1043056">
              <a:spcBef>
                <a:spcPct val="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0" t="26161" r="68594" b="71594"/>
          <a:stretch/>
        </p:blipFill>
        <p:spPr bwMode="auto">
          <a:xfrm>
            <a:off x="5724846" y="9776228"/>
            <a:ext cx="230023" cy="230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9" t="30895" r="68654" b="66734"/>
          <a:stretch/>
        </p:blipFill>
        <p:spPr bwMode="auto">
          <a:xfrm>
            <a:off x="6538520" y="9776228"/>
            <a:ext cx="216025" cy="22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4" t="28313" r="68468" b="68941"/>
          <a:stretch/>
        </p:blipFill>
        <p:spPr bwMode="auto">
          <a:xfrm>
            <a:off x="6089727" y="9776228"/>
            <a:ext cx="195832" cy="22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73106" y="4310952"/>
            <a:ext cx="562199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 указать номер телефона для связи. Это позволит налоговым органам оперативно связаться для решения вопросов (комплектность документов, правильность заполнения и др.) до проведения камеральной проверки декларации.</a:t>
            </a:r>
            <a:endParaRPr lang="ru-RU" sz="15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7063259" y="10160632"/>
            <a:ext cx="469212" cy="508074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defPPr>
              <a:defRPr lang="ru-RU"/>
            </a:defPPr>
            <a:lvl1pPr marL="0" algn="ctr" defTabSz="1042872" rtl="0" eaLnBrk="1" latinLnBrk="0" hangingPunct="1">
              <a:lnSpc>
                <a:spcPts val="2400"/>
              </a:lnSpc>
              <a:defRPr sz="2700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521436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872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308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744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179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616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052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1487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80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ru-RU" sz="1800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7" t="18236" r="23958" b="19082"/>
          <a:stretch/>
        </p:blipFill>
        <p:spPr bwMode="auto">
          <a:xfrm>
            <a:off x="1836415" y="841323"/>
            <a:ext cx="4985433" cy="338400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8" t="17651" r="23744" b="18650"/>
          <a:stretch/>
        </p:blipFill>
        <p:spPr bwMode="auto">
          <a:xfrm>
            <a:off x="1836411" y="6020909"/>
            <a:ext cx="4985433" cy="343017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327" y="4669747"/>
            <a:ext cx="528906" cy="528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10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5200-01-527\Desktop\НДФЛ\Новая папка\экофон 2023.jp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9" y="0"/>
            <a:ext cx="7612383" cy="10693400"/>
          </a:xfrm>
          <a:prstGeom prst="rect">
            <a:avLst/>
          </a:prstGeom>
          <a:noFill/>
          <a:extLst/>
        </p:spPr>
      </p:pic>
      <p:sp>
        <p:nvSpPr>
          <p:cNvPr id="14" name="Прямоугольник 13"/>
          <p:cNvSpPr/>
          <p:nvPr/>
        </p:nvSpPr>
        <p:spPr>
          <a:xfrm>
            <a:off x="894362" y="501900"/>
            <a:ext cx="64807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2563" algn="just" defTabSz="1043056">
              <a:spcBef>
                <a:spcPct val="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выбираем процентную ставку по налогу.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умолчанию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выбрана ставка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13%.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2563" defTabSz="1043056">
              <a:spcBef>
                <a:spcPct val="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следующей  части  данного  раздела  осуществляется 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доходов  по соответствующему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источнику выплат и по их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виду с помощью кнопок     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,</a:t>
            </a:r>
          </a:p>
          <a:p>
            <a:pPr indent="182563" defTabSz="1043056">
              <a:spcBef>
                <a:spcPct val="0"/>
              </a:spcBef>
            </a:pP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и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2563" defTabSz="1043056">
              <a:spcBef>
                <a:spcPct val="0"/>
              </a:spcBef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02652" y="1707705"/>
            <a:ext cx="64807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25"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завершении ввода доходов по месяцам, необходимо проверить соответствие общей суммы дохода, отраженной в программе, общей сумме дохода в справке 2-НДФЛ. Далее необходимо ВРУЧНУЮ заполнить строку «Сумма налога удержанная» по данным справки 2-НДФЛ.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2652" y="2723368"/>
            <a:ext cx="648072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25" algn="just" defTabSz="1043056">
              <a:spcBef>
                <a:spcPct val="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нижней части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данного раздела осуществляется ввод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стандартных, социальных и имущественных вычетов, предоставленных налоговым агентом (по данным справки 2-НДФЛ). 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94361" y="3496872"/>
            <a:ext cx="64807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25" algn="just" defTabSz="1043056">
              <a:spcBef>
                <a:spcPct val="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«Вычеты»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указываются имущественные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социальные, стандартные и инвестиционные вычеты.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этими закладками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нажатием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левой клавишей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мыши на одноименные кнопки. 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68924" y="8371036"/>
            <a:ext cx="648072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25"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закладке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«Имущественный вычет»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указываются сведения о приобретенном объекте,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договору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купли-продажи/инвестирования, акту приема-передачи и документам, подтверждающим право собственности. Также в данном разделе указывается стоимость объекта (доли) и сумма уплаченных процентов по кредиту (при его наличии).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4" t="28313" r="68468" b="68941"/>
          <a:stretch/>
        </p:blipFill>
        <p:spPr bwMode="auto">
          <a:xfrm>
            <a:off x="975795" y="1477548"/>
            <a:ext cx="199873" cy="230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9" t="30895" r="68654" b="66734"/>
          <a:stretch/>
        </p:blipFill>
        <p:spPr bwMode="auto">
          <a:xfrm>
            <a:off x="1367733" y="1477548"/>
            <a:ext cx="220482" cy="230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4" t="43419" r="68472" b="53888"/>
          <a:stretch/>
        </p:blipFill>
        <p:spPr bwMode="auto">
          <a:xfrm>
            <a:off x="1836415" y="1475689"/>
            <a:ext cx="217370" cy="230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0" t="26161" r="68594" b="71594"/>
          <a:stretch/>
        </p:blipFill>
        <p:spPr bwMode="auto">
          <a:xfrm>
            <a:off x="6837939" y="1245532"/>
            <a:ext cx="230023" cy="230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63259" y="10160632"/>
            <a:ext cx="469212" cy="508074"/>
          </a:xfrm>
        </p:spPr>
        <p:txBody>
          <a:bodyPr>
            <a:normAutofit/>
          </a:bodyPr>
          <a:lstStyle/>
          <a:p>
            <a:fld id="{E20E89E6-FE54-4E13-859C-1FA908D70D39}" type="slidenum">
              <a:rPr lang="ru-RU" sz="180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ru-RU" sz="2400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0" t="18308" r="24179" b="19019"/>
          <a:stretch/>
        </p:blipFill>
        <p:spPr bwMode="auto">
          <a:xfrm>
            <a:off x="1836415" y="4728362"/>
            <a:ext cx="4985817" cy="338400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431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5200-01-527\Desktop\НДФЛ\Новая папка\экофон 2023.jp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12383" cy="10693400"/>
          </a:xfrm>
          <a:prstGeom prst="rect">
            <a:avLst/>
          </a:prstGeom>
          <a:noFill/>
          <a:extLst/>
        </p:spPr>
      </p:pic>
      <p:sp>
        <p:nvSpPr>
          <p:cNvPr id="15" name="Прямоугольник 14"/>
          <p:cNvSpPr/>
          <p:nvPr/>
        </p:nvSpPr>
        <p:spPr>
          <a:xfrm>
            <a:off x="826407" y="506907"/>
            <a:ext cx="647145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25"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нижнем поле данной закладки указываются сведения о вычете по предыдущим годам. Аналогично вносятся данные о процентах по кредиту.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28303" y="1076162"/>
            <a:ext cx="647145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25"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закладке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«Социальные вычеты»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указываются суммы, затраченные на благотворительность, свое обучение или обучение детей, а также лечение и добровольное страхование в отчетном году (по дате оплаты).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0416" y="5490716"/>
            <a:ext cx="647145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закладке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«Стандартные вычеты»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несовершеннолетних детях для расчета вычета, а также об имеющейся льготе налогоплательщика (например, инвалид, ветеран и др.) заполняется только в случае не предоставления вычетов работодателем, либо при необходимости пересчета предоставленных стандартных вычетов.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1"/>
          <p:cNvSpPr txBox="1">
            <a:spLocks/>
          </p:cNvSpPr>
          <p:nvPr/>
        </p:nvSpPr>
        <p:spPr>
          <a:xfrm>
            <a:off x="7063259" y="10160632"/>
            <a:ext cx="469212" cy="508074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defPPr>
              <a:defRPr lang="ru-RU"/>
            </a:defPPr>
            <a:lvl1pPr marL="0" algn="ctr" defTabSz="1042872" rtl="0" eaLnBrk="1" latinLnBrk="0" hangingPunct="1">
              <a:lnSpc>
                <a:spcPts val="2400"/>
              </a:lnSpc>
              <a:defRPr sz="2700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521436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872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308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744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179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616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052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1487" algn="l" defTabSz="1042872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0E89E6-FE54-4E13-859C-1FA908D70D39}" type="slidenum">
              <a:rPr lang="ru-RU" sz="180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ru-RU" sz="2400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2" t="18121" r="24021" b="18690"/>
          <a:stretch/>
        </p:blipFill>
        <p:spPr bwMode="auto">
          <a:xfrm>
            <a:off x="1764407" y="1962324"/>
            <a:ext cx="4947191" cy="3384376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6" t="18314" r="24264" b="18691"/>
          <a:stretch/>
        </p:blipFill>
        <p:spPr bwMode="auto">
          <a:xfrm>
            <a:off x="1764407" y="6858868"/>
            <a:ext cx="4930676" cy="338400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511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5200-01-527\Desktop\НДФЛ\Новая папка\экофон 2023.jp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12383" cy="10693400"/>
          </a:xfrm>
          <a:prstGeom prst="rect">
            <a:avLst/>
          </a:prstGeom>
          <a:noFill/>
          <a:extLst/>
        </p:spPr>
      </p:pic>
      <p:sp>
        <p:nvSpPr>
          <p:cNvPr id="9" name="Прямоугольник 8"/>
          <p:cNvSpPr/>
          <p:nvPr/>
        </p:nvSpPr>
        <p:spPr>
          <a:xfrm>
            <a:off x="900308" y="450156"/>
            <a:ext cx="648046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25"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закладке </a:t>
            </a:r>
            <a:r>
              <a:rPr lang="ru-RU" sz="1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«Инвестиционные и убытки по ЦБ»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заполняются данные для получения вычета связанного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операциями, отражаемыми на индивидуальном инвестиционном счете налогоплательщика.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00310" y="4792702"/>
            <a:ext cx="64267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«Зачет/возврат налога»</a:t>
            </a:r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вводятся реквизиты для перечисления денежных средств.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6574" y="8577006"/>
            <a:ext cx="648046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внесения всех данных в программу, налоговую декларацию можно проверить и просмотреть, используя соответствующие кнопки на панели инструментов.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29217" y="9307140"/>
            <a:ext cx="5897824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15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сокращения </a:t>
            </a:r>
            <a:r>
              <a:rPr lang="ru-RU" sz="15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сроков проверки </a:t>
            </a:r>
            <a:r>
              <a:rPr lang="ru-RU" sz="15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декларации и осуществления возврата денежных средств </a:t>
            </a:r>
            <a:r>
              <a:rPr lang="ru-RU" sz="15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заполненную декларацию можно </a:t>
            </a:r>
            <a:r>
              <a:rPr lang="ru-RU" sz="1500" b="1" i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сохранить в формате</a:t>
            </a:r>
            <a:r>
              <a:rPr lang="en-US" sz="1500" b="1" i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XML </a:t>
            </a:r>
            <a:r>
              <a:rPr lang="ru-RU" sz="1500" b="1" i="1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отправить </a:t>
            </a:r>
            <a:r>
              <a:rPr lang="ru-RU" sz="15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электронном виде через Личный кабинет налогоплательщика или Единый портал государственных услуг.</a:t>
            </a:r>
          </a:p>
        </p:txBody>
      </p:sp>
      <p:sp>
        <p:nvSpPr>
          <p:cNvPr id="14" name="Номер слайда 1"/>
          <p:cNvSpPr>
            <a:spLocks noGrp="1"/>
          </p:cNvSpPr>
          <p:nvPr>
            <p:ph type="sldNum" sz="quarter" idx="4"/>
          </p:nvPr>
        </p:nvSpPr>
        <p:spPr>
          <a:xfrm>
            <a:off x="7063259" y="10160632"/>
            <a:ext cx="469212" cy="508074"/>
          </a:xfrm>
        </p:spPr>
        <p:txBody>
          <a:bodyPr>
            <a:normAutofit/>
          </a:bodyPr>
          <a:lstStyle/>
          <a:p>
            <a:fld id="{E20E89E6-FE54-4E13-859C-1FA908D70D39}" type="slidenum">
              <a:rPr lang="ru-RU" sz="180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ru-RU" sz="2400" dirty="0">
              <a:solidFill>
                <a:schemeClr val="tx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4" t="17839" r="24063" b="19189"/>
          <a:stretch/>
        </p:blipFill>
        <p:spPr bwMode="auto">
          <a:xfrm>
            <a:off x="1713796" y="1314252"/>
            <a:ext cx="4975773" cy="338400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5" t="18209" r="23796" b="24162"/>
          <a:stretch/>
        </p:blipFill>
        <p:spPr bwMode="auto">
          <a:xfrm>
            <a:off x="1743408" y="5447618"/>
            <a:ext cx="4946161" cy="3065762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11" y="9665934"/>
            <a:ext cx="528906" cy="528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31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8918</TotalTime>
  <Words>714</Words>
  <Application>Microsoft Office PowerPoint</Application>
  <PresentationFormat>Произвольный</PresentationFormat>
  <Paragraphs>47</Paragraphs>
  <Slides>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Present_FNS2012_A4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Оксана Борисовна Дубенская</dc:creator>
  <cp:lastModifiedBy>Татьяна Владимировна</cp:lastModifiedBy>
  <cp:revision>823</cp:revision>
  <cp:lastPrinted>2024-01-12T12:08:55Z</cp:lastPrinted>
  <dcterms:created xsi:type="dcterms:W3CDTF">2013-03-18T07:20:20Z</dcterms:created>
  <dcterms:modified xsi:type="dcterms:W3CDTF">2024-03-12T07:40:33Z</dcterms:modified>
</cp:coreProperties>
</file>